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67" r:id="rId4"/>
    <p:sldId id="257" r:id="rId5"/>
    <p:sldId id="258" r:id="rId6"/>
    <p:sldId id="262" r:id="rId7"/>
    <p:sldId id="269" r:id="rId8"/>
    <p:sldId id="259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BA4314C-D67F-43F3-9152-C2B5D0629460}">
          <p14:sldIdLst>
            <p14:sldId id="256"/>
            <p14:sldId id="265"/>
            <p14:sldId id="267"/>
            <p14:sldId id="257"/>
            <p14:sldId id="258"/>
            <p14:sldId id="262"/>
            <p14:sldId id="269"/>
            <p14:sldId id="259"/>
            <p14:sldId id="26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986" autoAdjust="0"/>
  </p:normalViewPr>
  <p:slideViewPr>
    <p:cSldViewPr snapToGrid="0">
      <p:cViewPr varScale="1">
        <p:scale>
          <a:sx n="98" d="100"/>
          <a:sy n="98" d="100"/>
        </p:scale>
        <p:origin x="2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22695-5F58-4D20-A531-5F54BC3663DA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918A0-03CC-4A36-B497-11F70AE93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Talk</a:t>
            </a:r>
          </a:p>
          <a:p>
            <a:r>
              <a:rPr lang="en-US" dirty="0"/>
              <a:t>3 projects internships and volunteering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Win-Win-Win Scenarios</a:t>
            </a:r>
          </a:p>
          <a:p>
            <a:r>
              <a:rPr lang="en-US" dirty="0"/>
              <a:t>3 wins – you, your staff, your customer; </a:t>
            </a:r>
          </a:p>
          <a:p>
            <a:r>
              <a:rPr lang="en-US" dirty="0"/>
              <a:t>FRCC, organization, student</a:t>
            </a:r>
          </a:p>
          <a:p>
            <a:r>
              <a:rPr lang="en-US" dirty="0"/>
              <a:t>  Real problems for interns</a:t>
            </a:r>
          </a:p>
          <a:p>
            <a:r>
              <a:rPr lang="en-US" dirty="0"/>
              <a:t>  Opportunities for employer- </a:t>
            </a:r>
          </a:p>
          <a:p>
            <a:r>
              <a:rPr lang="en-US" dirty="0"/>
              <a:t>     project management/leadership (rising staff lead interns)</a:t>
            </a:r>
          </a:p>
          <a:p>
            <a:r>
              <a:rPr lang="en-US" dirty="0"/>
              <a:t>     goal clarification</a:t>
            </a:r>
          </a:p>
          <a:p>
            <a:r>
              <a:rPr lang="en-US" dirty="0"/>
              <a:t>     products</a:t>
            </a:r>
          </a:p>
          <a:p>
            <a:endParaRPr lang="en-US" dirty="0"/>
          </a:p>
          <a:p>
            <a:r>
              <a:rPr lang="en-US" dirty="0"/>
              <a:t>Must Know – fundamental skills and concepts</a:t>
            </a:r>
          </a:p>
          <a:p>
            <a:r>
              <a:rPr lang="en-US" dirty="0"/>
              <a:t>Need to Know – skills and concepts to complete the task</a:t>
            </a:r>
          </a:p>
          <a:p>
            <a:r>
              <a:rPr lang="en-US" dirty="0"/>
              <a:t>Nice to Know – useful but not required</a:t>
            </a:r>
          </a:p>
          <a:p>
            <a:endParaRPr lang="en-US" dirty="0"/>
          </a:p>
          <a:p>
            <a:r>
              <a:rPr lang="en-US" dirty="0"/>
              <a:t>90%/10% split – 90% skills and knowledge well developed, 10% pushing the edge (examples: language acquisition)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0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to collect, interpret, and present data</a:t>
            </a:r>
          </a:p>
          <a:p>
            <a:endParaRPr lang="en-US" dirty="0"/>
          </a:p>
          <a:p>
            <a:r>
              <a:rPr lang="en-US" dirty="0"/>
              <a:t>Subject Matter Experts – broader impacts of research</a:t>
            </a:r>
          </a:p>
          <a:p>
            <a:endParaRPr lang="en-US" dirty="0"/>
          </a:p>
          <a:p>
            <a:r>
              <a:rPr lang="en-US" dirty="0"/>
              <a:t>Professional Development experience</a:t>
            </a:r>
          </a:p>
          <a:p>
            <a:endParaRPr lang="en-US" dirty="0"/>
          </a:p>
          <a:p>
            <a:r>
              <a:rPr lang="en-US" dirty="0"/>
              <a:t>Performed quantitative and qualitative research in the process of improving products and programs</a:t>
            </a:r>
          </a:p>
          <a:p>
            <a:endParaRPr lang="en-US" dirty="0"/>
          </a:p>
          <a:p>
            <a:r>
              <a:rPr lang="en-US" dirty="0"/>
              <a:t>NASA, NIH, NCAR, NREL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profit, non-profit, government clients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9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different customers</a:t>
            </a:r>
          </a:p>
          <a:p>
            <a:r>
              <a:rPr lang="en-US" dirty="0"/>
              <a:t>Different goals</a:t>
            </a:r>
          </a:p>
          <a:p>
            <a:r>
              <a:rPr lang="en-US" dirty="0"/>
              <a:t>Different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creating CSV to load via admin</a:t>
            </a:r>
          </a:p>
          <a:p>
            <a:endParaRPr lang="en-US" dirty="0"/>
          </a:p>
          <a:p>
            <a:r>
              <a:rPr lang="en-US" dirty="0"/>
              <a:t>90% - locating public domain data, reviewing attributes</a:t>
            </a:r>
          </a:p>
          <a:p>
            <a:endParaRPr lang="en-US" dirty="0"/>
          </a:p>
          <a:p>
            <a:r>
              <a:rPr lang="en-US" dirty="0"/>
              <a:t>10% - developing Python scripts</a:t>
            </a:r>
          </a:p>
          <a:p>
            <a:endParaRPr lang="en-US" dirty="0"/>
          </a:p>
          <a:p>
            <a:r>
              <a:rPr lang="en-US" dirty="0"/>
              <a:t>Must know/Need to know – value of GIS data and concepts to creating a phone app that combines  location, recreation and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8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Extremely well organized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3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90% - understand SME and volunteer audiences – different but just as important; ability to evaluate tools</a:t>
            </a:r>
          </a:p>
          <a:p>
            <a:endParaRPr lang="en-US" dirty="0"/>
          </a:p>
          <a:p>
            <a:r>
              <a:rPr lang="en-US" dirty="0"/>
              <a:t>Program Evaluation – importance of selecting a tool that works for volunteers – Adoption of technology</a:t>
            </a:r>
          </a:p>
          <a:p>
            <a:endParaRPr lang="en-US" dirty="0"/>
          </a:p>
          <a:p>
            <a:r>
              <a:rPr lang="en-US" dirty="0"/>
              <a:t>10% - use of Survey 123 and Survey 123 Connect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1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29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90% -  Value of GIS mapping to clean-up efforts, ability to simply communicate using map, </a:t>
            </a:r>
          </a:p>
          <a:p>
            <a:r>
              <a:rPr lang="en-US" dirty="0"/>
              <a:t>working with Graphic Artist</a:t>
            </a:r>
          </a:p>
          <a:p>
            <a:endParaRPr lang="en-US" dirty="0"/>
          </a:p>
          <a:p>
            <a:r>
              <a:rPr lang="en-US" dirty="0"/>
              <a:t>10% - creating a web app, configuring pop-ups, adding </a:t>
            </a:r>
            <a:r>
              <a:rPr lang="en-US"/>
              <a:t>QR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918A0-03CC-4A36-B497-11F70AE93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0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1343-F1C6-44CD-B005-B126CB62B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DA683-85F7-4ACB-96B5-DA900FC34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58963-D821-4C25-8F4A-67224493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57D1-F8DC-40EF-B453-5EAE27B5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D816-DC47-49D3-9C66-58C49B5A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6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94B5-0393-490C-B53A-1C7D88EB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58995-4BD3-41B2-AB4B-1D63B8EF3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B88C0-834F-4A4F-ADEF-D281A94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14573-33FA-4A35-97FA-E7CEFF43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FF600-BA1D-46A6-B337-7A6912A9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8837B-5D33-4BA8-8D0B-23BD419E1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A536D-BE30-4EBB-B209-98CCFAA9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2E8E4-D8DE-4F26-9858-4A381200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BDA05-3278-4BBD-99F8-44FB4862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6D71D-3EDA-4DBC-B1BE-307CE4BB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2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8A70-4531-47FC-9F97-41231C8B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2532-5103-4067-8F4E-65CDA5426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53ADE-DE9D-42D4-9D2B-E87F9A9D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0B652-496D-4525-A0FD-010E2523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BCB64-5A50-4D42-A9BF-AC44F6A6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6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8F1F-770D-479E-B2B6-E1AFABCD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4FD04-7613-4BE5-A342-C20D955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03CC2-AEFE-49B6-8324-37CC4E95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8BEC-A0A1-4A11-9D48-B2CE8E2A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CD194-032C-4C74-9CEC-93A4558A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FABB-A538-4962-B981-E9AEB47D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F1EA4-98BE-47E3-93F9-560E9ECEB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6158B-735D-4582-9C7F-B91407CEC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E8217-864E-46D8-ADB8-8E3080F48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67EB1-7667-4449-A7C8-220E6E6D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2AE47-272E-44BA-B3CB-78D7DEA2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DB591-EA8A-41D1-B7C4-B487A8EB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BFA8E-6B7A-4CC9-BC77-D16362F93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052DF-4EF0-4931-BFB7-2FF535390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181CF-561A-40CB-8B79-CE8C29CBE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331A3-2092-4FDC-BDBB-11D6AD669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AE6F1-A48B-4667-99CE-66E12217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F40D3-EF8C-4A7F-8234-F8EFF5E77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BE5BE-BCF6-4DE4-9F17-7718D412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D1CC-90EA-4539-A2C1-9CDAD977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81234-8504-45ED-9BCF-689C7EBF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0FF75-2877-4992-9765-7A7B9294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8F714-9C82-45B5-8A4A-BCCA5BA8C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7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21F37-A17C-48C3-B0A6-F48F7735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A79AC-8C2A-4D49-A875-04FDBFB7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8EECB-492A-47F2-B6C6-A73D957D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FA5E-4B4E-45FD-B05B-D0D76C77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DC986-ACB0-4CE9-AFA1-9BD9445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A8CDC-95E8-49FA-BD03-84C3F158C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84918-32B9-489D-820E-B1A2C368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FAAD5-BCC5-40D7-860F-027FA939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198FA-68A4-4C70-9A66-A942CE7B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A279-92AA-489F-B0F2-9B4F731C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F6224-7A99-4FA5-9DE4-6C7060609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CDA40-E198-495D-AA69-EE61B2A1A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962DA-2F9D-43C5-AFFB-03A6226A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2C018-B861-4D1C-9E6C-D2CBF5F5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7EFA3-C350-4283-9840-54595289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5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5D176-A82A-4B4F-93C3-10AE0248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88E6C-A504-4DAB-A894-F15567A36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6279D-675E-4B59-81D4-18EED6B39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0DA1-90E5-4A6C-86F8-8233AA9B06D0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0A2D1-AA4E-4455-A4BA-088A9887D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C3E53-64AC-4B74-B3F1-52FE3ECCB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F0FE-02D8-40EE-B536-1905F6B0E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2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aller8a@gmail.com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528C0B-1006-4596-ACA5-2C0E9CEA8213}"/>
              </a:ext>
            </a:extLst>
          </p:cNvPr>
          <p:cNvGrpSpPr/>
          <p:nvPr/>
        </p:nvGrpSpPr>
        <p:grpSpPr>
          <a:xfrm>
            <a:off x="1721532" y="668655"/>
            <a:ext cx="9201150" cy="5890022"/>
            <a:chOff x="1721532" y="668655"/>
            <a:chExt cx="9201150" cy="58900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26410C-FD93-4CBA-A70D-278E95F1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532" y="668655"/>
              <a:ext cx="9201150" cy="55206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D799F9-4E9D-455D-9DCE-156F74AE2D6B}"/>
                </a:ext>
              </a:extLst>
            </p:cNvPr>
            <p:cNvSpPr txBox="1"/>
            <p:nvPr/>
          </p:nvSpPr>
          <p:spPr>
            <a:xfrm>
              <a:off x="1722675" y="5358348"/>
              <a:ext cx="9198864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 Effort 10% Glory</a:t>
              </a:r>
            </a:p>
            <a:p>
              <a:pPr algn="ctr"/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GISCO Quarterly Meeting, October 20, 2017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B1305D1-D078-457C-A040-11E69FFD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07" y="1290117"/>
            <a:ext cx="6779895" cy="40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BD95637-1962-4DB6-8175-A9FEA52A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en-US" dirty="0"/>
              <a:t>?</a:t>
            </a:r>
          </a:p>
        </p:txBody>
      </p: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F14D2585-789E-430E-BAF4-D58EE3FF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9" y="1355072"/>
            <a:ext cx="6863783" cy="457585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96981-EEA6-4A45-8D71-93F77A4A2E50}"/>
              </a:ext>
            </a:extLst>
          </p:cNvPr>
          <p:cNvSpPr txBox="1"/>
          <p:nvPr/>
        </p:nvSpPr>
        <p:spPr>
          <a:xfrm>
            <a:off x="2664108" y="5934670"/>
            <a:ext cx="6863784" cy="923330"/>
          </a:xfrm>
          <a:prstGeom prst="rect">
            <a:avLst/>
          </a:prstGeom>
          <a:solidFill>
            <a:srgbClr val="99D8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Doug Haller; GISCO Quarterly Meeting, October 20, 2017,Golden, CO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Information: cell: 303.818.3230; Email: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haller8a@gmail.com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URL:www.baselinedataanalysis.com</a:t>
            </a:r>
          </a:p>
        </p:txBody>
      </p:sp>
    </p:spTree>
    <p:extLst>
      <p:ext uri="{BB962C8B-B14F-4D97-AF65-F5344CB8AC3E}">
        <p14:creationId xmlns:p14="http://schemas.microsoft.com/office/powerpoint/2010/main" val="351260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8FA045-E9E5-406D-B31C-C729E55C8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" y="2271975"/>
            <a:ext cx="2297488" cy="1828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D9A54-BFE2-443F-9511-9C921446D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72" y="2003403"/>
            <a:ext cx="22860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59E57-4C0D-46BB-92EF-07A3B40F2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56" y="4116741"/>
            <a:ext cx="3264666" cy="26758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7CACA-BD46-47A6-ADDE-1A8026A0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97" y="174603"/>
            <a:ext cx="6300375" cy="3657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3BD7DC-975F-4299-95CB-4274ECE31C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" y="174603"/>
            <a:ext cx="2451148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1A9BA2-DA69-4760-B2A5-E0C464649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22" y="174603"/>
            <a:ext cx="27373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BC494-51C1-496C-9263-884944532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13" y="4100776"/>
            <a:ext cx="2234230" cy="2691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56227-27E9-42D1-98AB-AA3AE0B8B2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" y="4190994"/>
            <a:ext cx="4382566" cy="26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F8E0-79FD-4A27-8726-3AD5A23E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46C4-50BE-46A4-88C6-864AECBB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950" y="1800225"/>
            <a:ext cx="6642100" cy="17684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Smartphone Application – Start-up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On-line Survey – Local Government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and Web Map – Community Service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CD2AB173-36C5-4C62-907D-50361B8F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5" y="3645925"/>
            <a:ext cx="1803043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DAA8B-2338-40CF-9ED4-8D007662F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30" y="3645925"/>
            <a:ext cx="2704053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53107A40-5FDE-4FAD-BEB2-20846DE08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15" y="3645925"/>
            <a:ext cx="4772771" cy="3200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778A0-08CF-4719-9177-9BFC1FAED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1"/>
            <a:ext cx="14859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D2418-61B8-4B52-B6BA-C369CC501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69073"/>
            <a:ext cx="5868219" cy="45916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E371A1-C651-47A5-9E09-2AAF41E7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Smartphone Application: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LocaWild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B09632-862B-41E1-95EA-D96798789E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develop database of Instagram images which recommend outdoor recreation by location &amp; activity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 data sourcing &amp; management, workflow automation, API design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Successes: Python scripts to convert data to state level csv; use of coordinates to source location and images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 database expansion, API update, additional data, code to remove unnecessary fields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9AE8708-43E1-4470-AE71-C14D81E7F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09" y="1690688"/>
            <a:ext cx="2472744" cy="4389120"/>
          </a:xfr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99518-FC16-459B-8499-C7C456593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2" y="1690688"/>
            <a:ext cx="2472744" cy="43891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77EE70-306E-4E56-9859-8FA2A3478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1"/>
            <a:ext cx="14859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371A1-C651-47A5-9E09-2AAF41E7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Raptor Survey: Boulder County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76109-5936-47AA-BF3B-27E6B5545B65}"/>
              </a:ext>
            </a:extLst>
          </p:cNvPr>
          <p:cNvSpPr txBox="1"/>
          <p:nvPr/>
        </p:nvSpPr>
        <p:spPr>
          <a:xfrm>
            <a:off x="2421255" y="1485623"/>
            <a:ext cx="734949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 can confidently say it’s been a really valuable learning experience for us all, and something that probably would not have happened without the Geospatial Centroid creating the opportunity “ – Boulder County Staff Member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D2705F3-2B04-496E-9755-5DE175FCA9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17" y="2083743"/>
            <a:ext cx="5149541" cy="3862155"/>
          </a:xfr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22BAA07-804C-42F6-B1A1-DB255C76AB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69" y="1440049"/>
            <a:ext cx="6866056" cy="514954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C1523-A17C-4949-98F2-E828D9C49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1"/>
            <a:ext cx="14859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371A1-C651-47A5-9E09-2AAF41E7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Raptor Survey: Boulder County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B09632-862B-41E1-95EA-D96798789E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Goals: convert paper/pencil forms to online survey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 ensure ease of use for volunteers &amp; wildlife scientist; source software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Successes: Survey123 vs 123 Connect; well received by volunteers/scientists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 convert to web map allowing access to survey using Survey123 Connect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D1142D-F706-4628-97A0-0F432C8D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66" y="1419659"/>
            <a:ext cx="2772162" cy="2581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1944D-D5CC-4AB4-88C8-4EF63582C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28" y="4037029"/>
            <a:ext cx="2753109" cy="26006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D0DB30-6041-43FD-BC4E-F8E49CF5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30" y="1422275"/>
            <a:ext cx="4513436" cy="5341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ABDBC-C160-4AE4-A4E1-867A15C69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1"/>
            <a:ext cx="14859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6EE7-CB32-447A-AB99-32826783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News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38F6A4-0AB1-4F2A-AEDD-75ED75E78A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78589"/>
            <a:ext cx="5029200" cy="237690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F64ADC-4A3B-4FBE-891F-28041434D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29545"/>
            <a:ext cx="5029200" cy="2923953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CE567CC-13F5-4AA8-9B3D-7FDB09BACFE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ArcGIS for Developers, plus Survey123, plus a grid shapefile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to produce a Web App with a link to the survey form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371A1-C651-47A5-9E09-2AAF41E7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Trash Bash: FCC/OSMP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E8AA702-9EA6-4ACE-9F1A-C9308B2C54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31361" y="1551232"/>
            <a:ext cx="2196776" cy="1647582"/>
          </a:xfr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877F82FA-0A01-48E3-8038-612B1A28E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462" y="1971187"/>
            <a:ext cx="3359641" cy="2519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BA9017-9820-4D69-A6E1-C7938B02C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51231"/>
            <a:ext cx="5486400" cy="3657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3ECD64-EE57-41C3-A6A6-625FC3C26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24" y="5285513"/>
            <a:ext cx="2219813" cy="147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36E261-6F1D-445D-8639-FC7A0EFF1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24" y="3511685"/>
            <a:ext cx="2219813" cy="1479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D02BF7-D3A2-4C09-BF40-CD0F08A74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33" y="5393788"/>
            <a:ext cx="2057400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FBA5B3-0F96-47F3-8D28-2FDA8630C3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43" y="5393788"/>
            <a:ext cx="2057400" cy="1371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12AD18-A799-4D89-B187-0702DB0F4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3" y="5089948"/>
            <a:ext cx="2513160" cy="16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9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44CD1682-B662-4FAE-A47E-6D12C69643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73" y="2058651"/>
            <a:ext cx="5344396" cy="3474720"/>
          </a:xfrm>
          <a:ln w="12700">
            <a:solidFill>
              <a:srgbClr val="00206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E371A1-C651-47A5-9E09-2AAF41E7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Trash Bash: FCC/OSMP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200770D-4346-46B4-85C7-9476F48A7A7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Goals: create simple map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 capture &amp; source data; convert to web application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Successes: QR to web map, worked with graphic artist for final product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 maintain database, develop story map, increase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functional aspects of web map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D1DC10-39FB-4846-9D79-6272C74D9B39}"/>
              </a:ext>
            </a:extLst>
          </p:cNvPr>
          <p:cNvSpPr/>
          <p:nvPr/>
        </p:nvSpPr>
        <p:spPr>
          <a:xfrm>
            <a:off x="10956443" y="4749762"/>
            <a:ext cx="534389" cy="54626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2C2205C-EE81-4467-A6FF-718A3662E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73" y="1984981"/>
            <a:ext cx="5401593" cy="3622059"/>
          </a:xfrm>
          <a:ln w="12700"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85BF5D6-24A9-468B-B17E-B8F8F5672CA0}"/>
              </a:ext>
            </a:extLst>
          </p:cNvPr>
          <p:cNvSpPr/>
          <p:nvPr/>
        </p:nvSpPr>
        <p:spPr>
          <a:xfrm>
            <a:off x="9642764" y="2501682"/>
            <a:ext cx="2220686" cy="18050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DCBC4-9041-4FD9-B811-47215389D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1"/>
            <a:ext cx="14859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621</Words>
  <Application>Microsoft Office PowerPoint</Application>
  <PresentationFormat>Widescreen</PresentationFormat>
  <Paragraphs>88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Three Projects</vt:lpstr>
      <vt:lpstr>Smartphone Application: LocaWild</vt:lpstr>
      <vt:lpstr>Raptor Survey: Boulder County</vt:lpstr>
      <vt:lpstr>Raptor Survey: Boulder County</vt:lpstr>
      <vt:lpstr>Breaking News</vt:lpstr>
      <vt:lpstr>Annual Trash Bash: FCC/OSMP</vt:lpstr>
      <vt:lpstr>Annual Trash Bash: FCC/OSMP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Haller</dc:creator>
  <cp:lastModifiedBy>Douglas Haller</cp:lastModifiedBy>
  <cp:revision>106</cp:revision>
  <dcterms:created xsi:type="dcterms:W3CDTF">2017-09-28T17:09:17Z</dcterms:created>
  <dcterms:modified xsi:type="dcterms:W3CDTF">2017-10-19T13:00:25Z</dcterms:modified>
</cp:coreProperties>
</file>